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0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6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9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1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6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0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8D3A-7C63-4271-8CBA-16E83BF07C9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2C09-1C10-4650-BD43-F0DC1194B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126"/>
            <a:ext cx="12192000" cy="66739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ЦЕЛИ,</a:t>
            </a:r>
            <a:r>
              <a:rPr lang="ru-RU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ru-RU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РЫБОХОЗЯЙСТВЕННЫХ</a:t>
            </a:r>
            <a:r>
              <a:rPr lang="ru-RU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Исторический</a:t>
            </a:r>
            <a:r>
              <a:rPr lang="ru-RU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</a:t>
            </a:r>
            <a:r>
              <a:rPr lang="ru-RU" sz="28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рыбохозяйственных</a:t>
            </a:r>
            <a:r>
              <a:rPr lang="ru-RU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ru-RU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Цели,</a:t>
            </a:r>
            <a:r>
              <a:rPr lang="ru-RU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ru-RU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рыбохозяйственных</a:t>
            </a:r>
            <a:r>
              <a:rPr lang="ru-RU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Исследования</a:t>
            </a:r>
            <a:r>
              <a:rPr lang="ru-RU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уровне</a:t>
            </a:r>
            <a:r>
              <a:rPr lang="ru-RU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особи,</a:t>
            </a:r>
            <a:r>
              <a:rPr lang="ru-RU" sz="28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популяции,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ихтиоценоза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468" y="4114801"/>
            <a:ext cx="3857624" cy="2743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6527"/>
            <a:ext cx="4081234" cy="2681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234" y="4176527"/>
            <a:ext cx="4047506" cy="26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3" y="142504"/>
            <a:ext cx="11934701" cy="65076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Эвгленовые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богаты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органическими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веществами,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клетках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многочисленные кроваво-красные гранулы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53" y="3810000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3" y="943903"/>
            <a:ext cx="4393870" cy="2828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62" y="1020575"/>
            <a:ext cx="4560126" cy="27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7" y="178130"/>
            <a:ext cx="11970327" cy="667987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Золотистые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преимущественно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пресноводные, встречаются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4" y="1172317"/>
            <a:ext cx="4170218" cy="234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29" y="2552299"/>
            <a:ext cx="3598720" cy="2716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530" y="4275117"/>
            <a:ext cx="3886470" cy="25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7" y="166254"/>
            <a:ext cx="11910951" cy="64839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Динофитовые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пресных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16" y="3065317"/>
            <a:ext cx="5056910" cy="3792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838575"/>
            <a:ext cx="4572000" cy="3019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26" y="790575"/>
            <a:ext cx="4076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53" y="166254"/>
            <a:ext cx="11970328" cy="66917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Желто-зеленые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пресноводные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776845"/>
            <a:ext cx="27432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699" y="3802576"/>
            <a:ext cx="406717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865" y="943099"/>
            <a:ext cx="276225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589" y="3512126"/>
            <a:ext cx="27146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538" y="170961"/>
            <a:ext cx="8787740" cy="65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7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3" y="95002"/>
            <a:ext cx="11970327" cy="65789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Количественный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фитопланктона: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метод осаждения; 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2.метод</a:t>
            </a:r>
            <a:r>
              <a:rPr lang="ru-RU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фильтрации.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177" y="1416133"/>
            <a:ext cx="7255823" cy="54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6373" y="1900089"/>
            <a:ext cx="6908975" cy="46111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155" y="305613"/>
            <a:ext cx="11985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подсчете численности водорослей используют счетные камеры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Нажотта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8" y="2356263"/>
            <a:ext cx="4352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1768-1774 гг. состоялись Академические экспедиции, изучившие практически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517" cy="38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816" y="0"/>
            <a:ext cx="5221184" cy="3915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517" y="3164920"/>
            <a:ext cx="2627362" cy="3693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652" y="3164920"/>
            <a:ext cx="4615348" cy="36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45184"/>
          </a:xfrm>
        </p:spPr>
        <p:txBody>
          <a:bodyPr/>
          <a:lstStyle/>
          <a:p>
            <a:pPr marL="125730" marR="133985" indent="0" algn="ctr">
              <a:spcAft>
                <a:spcPts val="0"/>
              </a:spcAft>
              <a:buNone/>
              <a:tabLst>
                <a:tab pos="238125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b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дисциплины</a:t>
            </a:r>
            <a:r>
              <a:rPr lang="ru-RU" b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r>
              <a:rPr lang="ru-RU" b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рыбохозяйственных</a:t>
            </a:r>
            <a:r>
              <a:rPr lang="ru-RU" b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ru-RU" b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 сбора и первичной обработки ихтиологических материалов, а также последующий процесс анализа и принятия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экологических решений.</a:t>
            </a:r>
          </a:p>
          <a:p>
            <a:pPr marL="125730" marR="133985" indent="0" algn="ctr">
              <a:spcAft>
                <a:spcPts val="0"/>
              </a:spcAft>
              <a:buNone/>
              <a:tabLst>
                <a:tab pos="238125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b="1" spc="1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pc="1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82930" marR="133985" indent="-457200" algn="ctr">
              <a:spcAft>
                <a:spcPts val="0"/>
              </a:spcAft>
              <a:buFontTx/>
              <a:buChar char="-"/>
              <a:tabLst>
                <a:tab pos="23812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pc="1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целостного</a:t>
            </a:r>
            <a:r>
              <a:rPr lang="ru-RU" spc="-2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</a:t>
            </a:r>
            <a:r>
              <a:rPr lang="ru-RU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целях</a:t>
            </a:r>
            <a:r>
              <a:rPr lang="ru-RU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задачах</a:t>
            </a:r>
            <a:r>
              <a:rPr lang="ru-RU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рыбохозяйственного</a:t>
            </a:r>
            <a:r>
              <a:rPr lang="ru-RU" spc="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ru-RU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водоемов;</a:t>
            </a:r>
          </a:p>
          <a:p>
            <a:pPr marL="582930" marR="133985" indent="-457200" algn="ctr">
              <a:spcAft>
                <a:spcPts val="0"/>
              </a:spcAft>
              <a:buFontTx/>
              <a:buChar char="-"/>
              <a:tabLst>
                <a:tab pos="23812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изучения: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половой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репродуктивной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структуры, размерно-возрастной структуры стад рыб, размножения, миграций, питания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пищевых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внутривидовой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структуры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рыб;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82930" marR="133985" indent="-457200" algn="ctr">
              <a:spcAft>
                <a:spcPts val="0"/>
              </a:spcAft>
              <a:buFontTx/>
              <a:buChar char="-"/>
              <a:tabLst>
                <a:tab pos="23812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</a:t>
            </a:r>
            <a:r>
              <a:rPr lang="ru-RU" spc="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численности рыб в водоемах; </a:t>
            </a:r>
          </a:p>
          <a:p>
            <a:pPr marL="582930" marR="133985" indent="-457200" algn="ctr">
              <a:spcAft>
                <a:spcPts val="0"/>
              </a:spcAft>
              <a:buFontTx/>
              <a:buChar char="-"/>
              <a:tabLst>
                <a:tab pos="23812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 сбора рыбопромысловой статистики,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разведки,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промысловых</a:t>
            </a:r>
            <a:r>
              <a:rPr lang="ru-RU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5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777" y="0"/>
            <a:ext cx="10117776" cy="68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31" y="225630"/>
            <a:ext cx="11697195" cy="6424551"/>
          </a:xfrm>
        </p:spPr>
        <p:txBody>
          <a:bodyPr>
            <a:normAutofit/>
          </a:bodyPr>
          <a:lstStyle/>
          <a:p>
            <a:pPr marL="125730" marR="13716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marR="13716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Паспортизация - это первоначально собранные сведения о водоеме, не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связанные с длительными исследованиями и основывающиеся на сборе информации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предприятий, так</a:t>
            </a:r>
            <a:r>
              <a:rPr lang="ru-RU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частных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Бонитировочные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включающий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климатических условиях, характере почв водосборной площади, морфометрических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показателях,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водного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баланса,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химическом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составе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воды,</a:t>
            </a:r>
            <a:r>
              <a:rPr lang="ru-RU" sz="2400" spc="3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уровнях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первичной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вторичной</a:t>
            </a:r>
            <a:r>
              <a:rPr lang="ru-RU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862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142504"/>
            <a:ext cx="11851574" cy="6436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исследование водоема: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водоем;</a:t>
            </a:r>
            <a:r>
              <a:rPr lang="ru-RU" spc="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климата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ландшафтной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зоны;</a:t>
            </a: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водоема;</a:t>
            </a: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гидрологический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режим;</a:t>
            </a: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гидрохимическая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токсикологического состояния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водоёма;</a:t>
            </a:r>
            <a:r>
              <a:rPr lang="ru-RU" spc="-2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гидробиологические</a:t>
            </a:r>
            <a:r>
              <a:rPr lang="ru-RU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водоема;</a:t>
            </a: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рыбное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водоёма;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marR="136525" indent="-51435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рыбопродуктивности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5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1" y="190004"/>
            <a:ext cx="11732820" cy="64245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фитопланктона: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Сине-зеленые</a:t>
            </a:r>
            <a:r>
              <a:rPr lang="ru-RU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</a:t>
            </a:r>
            <a:r>
              <a:rPr lang="ru-RU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прокариотические</a:t>
            </a:r>
            <a:r>
              <a:rPr lang="ru-RU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организмы,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встречаются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повсеместно</a:t>
            </a:r>
            <a:r>
              <a:rPr lang="ru-RU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могут обитать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экстремальных биотопах.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387" y="2483920"/>
            <a:ext cx="406717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81" y="3215244"/>
            <a:ext cx="45624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7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142504"/>
            <a:ext cx="11804073" cy="63889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Диатомовые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микроскопические организмы,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встречаются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705593"/>
            <a:ext cx="3810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844" y="3336966"/>
            <a:ext cx="3810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502" y="1739734"/>
            <a:ext cx="4262612" cy="31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29" y="190004"/>
            <a:ext cx="11839699" cy="64958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Зеленые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водоросли обширный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отдел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водорослей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8" y="3637807"/>
            <a:ext cx="406717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21" y="3703367"/>
            <a:ext cx="3048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319" y="679365"/>
            <a:ext cx="4373091" cy="2915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410" y="3725878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9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305</Words>
  <Application>Microsoft Office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ЦЕЛИ, ЗАДАЧИ И СТРУКТУРА РЫБОХОЗЯЙСТВЕННЫХ ИССЛЕДОВАНИЙ  1. Исторический опыт рыбохозяйственных исследований в России 2. Цели, задачи и структура рыбохозяйственных исследований 3. Исследования на уровне особи, популяции, ихтиоценоза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ЦЕЛИ, ЗАДАЧИ И СТРУКТУРА РЫБОХОЗЯЙСТВЕННЫХ ИССЛЕДОВАНИЙ  1. Исторический опыт рыбохозяйственных исследований в России 2. Цели, задачи и структура рыбохозяйственных исследований 3. Исследования на уровне особи, популяции, ихтиоценоза        </dc:title>
  <dc:creator>Admin</dc:creator>
  <cp:lastModifiedBy>Admin</cp:lastModifiedBy>
  <cp:revision>14</cp:revision>
  <dcterms:created xsi:type="dcterms:W3CDTF">2022-02-24T09:32:20Z</dcterms:created>
  <dcterms:modified xsi:type="dcterms:W3CDTF">2022-02-25T06:45:51Z</dcterms:modified>
</cp:coreProperties>
</file>